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02" r:id="rId3"/>
    <p:sldId id="395" r:id="rId4"/>
    <p:sldId id="267" r:id="rId5"/>
    <p:sldId id="321" r:id="rId6"/>
    <p:sldId id="323" r:id="rId7"/>
    <p:sldId id="260" r:id="rId8"/>
    <p:sldId id="318" r:id="rId9"/>
    <p:sldId id="299" r:id="rId10"/>
    <p:sldId id="303" r:id="rId11"/>
    <p:sldId id="304" r:id="rId12"/>
    <p:sldId id="305" r:id="rId13"/>
    <p:sldId id="297" r:id="rId14"/>
    <p:sldId id="298" r:id="rId15"/>
    <p:sldId id="284" r:id="rId16"/>
    <p:sldId id="282" r:id="rId17"/>
    <p:sldId id="300" r:id="rId18"/>
    <p:sldId id="294" r:id="rId19"/>
    <p:sldId id="291" r:id="rId20"/>
    <p:sldId id="288" r:id="rId21"/>
    <p:sldId id="289" r:id="rId22"/>
    <p:sldId id="330" r:id="rId23"/>
    <p:sldId id="324" r:id="rId24"/>
    <p:sldId id="381" r:id="rId25"/>
    <p:sldId id="383" r:id="rId26"/>
    <p:sldId id="385" r:id="rId27"/>
    <p:sldId id="384" r:id="rId28"/>
    <p:sldId id="396" r:id="rId29"/>
    <p:sldId id="397" r:id="rId30"/>
    <p:sldId id="314" r:id="rId31"/>
    <p:sldId id="398" r:id="rId32"/>
    <p:sldId id="394" r:id="rId33"/>
    <p:sldId id="258" r:id="rId34"/>
    <p:sldId id="259" r:id="rId35"/>
    <p:sldId id="400" r:id="rId36"/>
    <p:sldId id="401" r:id="rId37"/>
    <p:sldId id="402" r:id="rId38"/>
    <p:sldId id="403" r:id="rId39"/>
    <p:sldId id="405" r:id="rId40"/>
    <p:sldId id="406" r:id="rId41"/>
    <p:sldId id="422" r:id="rId42"/>
    <p:sldId id="408" r:id="rId43"/>
    <p:sldId id="410" r:id="rId44"/>
    <p:sldId id="411" r:id="rId45"/>
    <p:sldId id="413" r:id="rId46"/>
    <p:sldId id="416" r:id="rId47"/>
    <p:sldId id="417" r:id="rId48"/>
    <p:sldId id="419" r:id="rId49"/>
    <p:sldId id="421" r:id="rId5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48"/>
  </p:normalViewPr>
  <p:slideViewPr>
    <p:cSldViewPr snapToGrid="0">
      <p:cViewPr varScale="1">
        <p:scale>
          <a:sx n="102" d="100"/>
          <a:sy n="102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BF7D-C5DE-B842-8D75-EDA6D67EAA8E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A953-6CB4-7E4C-B103-54C411508A5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6868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9CF0-2AD6-4422-88E8-7816820D186A}" type="slidenum">
              <a:rPr lang="tr-TR" smtClean="0"/>
              <a:t>25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0E39-A06F-CCE2-E6A3-8BF6A22E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F5F28-27CD-1E79-116C-E3ECF5085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D987-A1E3-BB10-A4D5-5FEE3F67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9339-5A1D-F5FD-3A51-2A4FE43A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4BA89-66A4-B025-DFA9-1E5842A2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3069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6613-9EB8-5ACD-577C-30367E00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B6EFB-BEEC-F8F9-03C5-97D155939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BCB9E-3D92-D0F6-DD07-7D721F4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78BC7-A5BE-B90D-BC27-45411073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DF93-3C77-201C-E288-1E47E1A7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8416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EDAEB-6F6F-41B7-58A6-D7C84D84E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3A75F-238F-5F86-0C1D-772B3F012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0D78-442A-1EB6-153C-4951AF40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AB14C-5B9C-6714-7408-BC7B110D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25DA-F63C-83DD-9800-9D49149F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0373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7459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68C4-5203-E7FE-8ABD-B968A6D6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3E93-CF90-5C2A-F541-BAD5F1C6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26A9-D3A9-3850-9AEA-2DD2E497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E70F-D561-CA3F-8918-4C4C61A4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BF85-0CE0-34C3-25B6-DE028DF0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794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CE22-F781-1B8E-84EE-9F227FF8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426A-F75B-10C9-FEDB-C9B50B0E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DD67-DE54-644C-02AB-84912226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0B0E-0BDE-198A-D98F-B9634FB0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0AF2-40E4-66C9-D005-FAA74BBF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170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DC50-4189-EED9-536C-6589A825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C2BC-B789-DBA7-9AB0-75ECA3717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90167-C0CB-FC41-86A7-B8BFA05F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EBC85-5F1B-97FB-26B3-6529986D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1B396-2624-0EC0-AF81-D2FCED17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77FA0-9A59-4548-A196-DE6EA906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3007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52CD-BA7F-736D-84FC-7BD90AD0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B87C6-FCC0-C166-9C71-DD9339DE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5EA34-6086-5F79-0AED-AB11F2BE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9CCBC-71EF-3076-CC41-E501C397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EFEE7-A8AE-8615-E142-27696FFAB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6B574-90F9-E455-1EDF-4FF5D4B6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69045-73B2-D742-C7DA-D97977E9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C389-6883-FE68-35A7-4B9B390A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410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0D00-1419-9C65-538E-E09EFE0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35E3E-06E0-3B6F-CB51-9600EBE7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EB283-B2CC-FC91-F1EF-EA904F18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78973-2349-9FA2-3BBB-54EEA0A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4758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9720D-A3A4-2C9B-7C72-C783981B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1010A-45B5-D328-DE61-B4ED2867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B6BC1-81F1-986C-8AF4-36BC8338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3394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D242-B844-2E0C-416A-3FC9E3D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F6E0-223E-8877-F06A-8DE47E6E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170C9-560D-D09A-D9D0-50A23D0B5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C9205-5E2B-C90B-8A4A-A0A4FED2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BF744-77F3-9C37-1677-CA0124D5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91B37-A93D-C3F0-6D01-6FBAE514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232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DF94-6EE1-7B36-27FC-AC159133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FE3F6-0B3A-FF82-B05A-0DEAD0DDC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47390-BF55-DA2E-EFBE-AF36A5CD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D58D9-36A7-2E77-747B-651CE359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C2FD3-52DC-6C7F-66E4-5A836755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9CFE5-D05C-A9F1-3A75-A8552DC9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049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A8873-5146-F009-92F1-6775591E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AAE57-63EF-F5BB-9623-A7A8FFD30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C3FB-8F01-2161-8658-E0147D8ED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2AA7-7575-184B-A844-8CC6288C0CAB}" type="datetimeFigureOut">
              <a:rPr lang="en-TR" smtClean="0"/>
              <a:t>4.06.2025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5DAE-8C02-51C9-E5CD-2C4A324DE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FE46-61E0-FE33-7E68-E065CCC9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8E0B-4B2F-E64B-B085-8B9D5E86CAA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925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8C9D-F243-5458-AF59-1CBDC545E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R" sz="4800" dirty="0">
                <a:solidFill>
                  <a:srgbClr val="C00000"/>
                </a:solidFill>
                <a:latin typeface="+mn-lt"/>
              </a:rPr>
              <a:t>HSCT Alıcılarında Fungal Profilaksi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744E3-DF4F-CF7D-7D2B-DE74F6A8E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>
            <a:normAutofit/>
          </a:bodyPr>
          <a:lstStyle/>
          <a:p>
            <a:r>
              <a:rPr lang="en-TR" sz="1600" dirty="0"/>
              <a:t>Prof. Dr. Funda MEMİŞOĞLU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sz="1600" dirty="0"/>
              <a:t>İnönü Üniversitesi Tıp Fakültesi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sz="1600" dirty="0"/>
              <a:t>Enfeksiyon Hastalıkları ve Klinik Mikrobiyoloji Anabilim Dalı,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sz="1600" dirty="0"/>
              <a:t>Malatya, 2025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83294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Enfeksiyonların ortaya çıkış periyotları-2</a:t>
            </a:r>
            <a:endParaRPr lang="tr-TR" sz="3600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 </a:t>
            </a:r>
            <a:r>
              <a:rPr lang="tr-TR" sz="2400" b="1" dirty="0" err="1"/>
              <a:t>Allogeneik</a:t>
            </a:r>
            <a:r>
              <a:rPr lang="tr-TR" sz="2400" b="1" dirty="0"/>
              <a:t> kök hücre alıcıları;</a:t>
            </a:r>
          </a:p>
          <a:p>
            <a:pPr lvl="1"/>
            <a:r>
              <a:rPr lang="tr-TR" dirty="0"/>
              <a:t>her üç dönemde enfeksiyonlar için risk altında</a:t>
            </a:r>
          </a:p>
          <a:p>
            <a:endParaRPr lang="tr-TR" sz="2400" dirty="0"/>
          </a:p>
          <a:p>
            <a:r>
              <a:rPr lang="tr-TR" sz="2400" dirty="0" err="1"/>
              <a:t>Otolog</a:t>
            </a:r>
            <a:r>
              <a:rPr lang="tr-TR" sz="2400" dirty="0"/>
              <a:t> kök hücre alıcıları;</a:t>
            </a:r>
          </a:p>
          <a:p>
            <a:pPr lvl="1"/>
            <a:r>
              <a:rPr lang="tr-TR" dirty="0" err="1"/>
              <a:t>engrafman</a:t>
            </a:r>
            <a:r>
              <a:rPr lang="tr-TR" dirty="0"/>
              <a:t> öncesi ve erken </a:t>
            </a:r>
            <a:r>
              <a:rPr lang="tr-TR" dirty="0" err="1"/>
              <a:t>engrafman</a:t>
            </a:r>
            <a:r>
              <a:rPr lang="tr-TR" dirty="0"/>
              <a:t> sonrası dönemde risk altında</a:t>
            </a:r>
          </a:p>
          <a:p>
            <a:pPr lvl="1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Enfeksiyonların ortaya çıkış periyotları-3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200" dirty="0"/>
              <a:t>Enfeksiyon riski B ve T hücrelerde toparlanmaya kadar devam eder;</a:t>
            </a:r>
          </a:p>
          <a:p>
            <a:pPr lvl="1"/>
            <a:r>
              <a:rPr lang="tr-TR" sz="2200" dirty="0" err="1"/>
              <a:t>Otolog</a:t>
            </a:r>
            <a:r>
              <a:rPr lang="tr-TR" sz="2200" dirty="0"/>
              <a:t> alıcıda 6-12 ay</a:t>
            </a:r>
          </a:p>
          <a:p>
            <a:pPr lvl="1"/>
            <a:r>
              <a:rPr lang="tr-TR" sz="2200" b="1" dirty="0" err="1"/>
              <a:t>Allogeneik</a:t>
            </a:r>
            <a:r>
              <a:rPr lang="tr-TR" sz="2200" b="1" dirty="0"/>
              <a:t> alıcıda 12-24 ay</a:t>
            </a:r>
          </a:p>
          <a:p>
            <a:endParaRPr lang="tr-TR" sz="2200" dirty="0"/>
          </a:p>
          <a:p>
            <a:r>
              <a:rPr lang="tr-TR" sz="2200" dirty="0"/>
              <a:t>T hücre düzelmesinde gecikme:</a:t>
            </a:r>
          </a:p>
          <a:p>
            <a:pPr lvl="1"/>
            <a:r>
              <a:rPr lang="tr-TR" sz="2000" dirty="0"/>
              <a:t>Yüksek doz </a:t>
            </a:r>
            <a:r>
              <a:rPr lang="tr-TR" sz="2000" dirty="0" err="1"/>
              <a:t>glukokortikoid</a:t>
            </a:r>
            <a:endParaRPr lang="tr-TR" sz="2000" dirty="0"/>
          </a:p>
          <a:p>
            <a:pPr lvl="1"/>
            <a:r>
              <a:rPr lang="tr-TR" sz="2000" dirty="0"/>
              <a:t>Anti T hücre antikorları</a:t>
            </a:r>
          </a:p>
          <a:p>
            <a:pPr lvl="1"/>
            <a:r>
              <a:rPr lang="en-US" sz="2000" dirty="0"/>
              <a:t> </a:t>
            </a:r>
            <a:r>
              <a:rPr lang="tr-TR" sz="2000" dirty="0"/>
              <a:t>Pürin </a:t>
            </a:r>
            <a:r>
              <a:rPr lang="tr-TR" sz="2000" dirty="0" err="1"/>
              <a:t>analogları</a:t>
            </a:r>
            <a:endParaRPr lang="tr-TR" sz="2000" dirty="0"/>
          </a:p>
          <a:p>
            <a:pPr lvl="1"/>
            <a:r>
              <a:rPr lang="en-US" sz="2000" dirty="0"/>
              <a:t>GVHD</a:t>
            </a:r>
            <a:r>
              <a:rPr lang="tr-TR" sz="2000" dirty="0"/>
              <a:t> varlığı</a:t>
            </a:r>
            <a:r>
              <a:rPr lang="en-US" sz="2000" dirty="0"/>
              <a:t> </a:t>
            </a:r>
            <a:endParaRPr lang="tr-TR" sz="2000" dirty="0"/>
          </a:p>
          <a:p>
            <a:pPr lvl="1">
              <a:buNone/>
            </a:pPr>
            <a:endParaRPr lang="tr-TR" sz="2200" dirty="0"/>
          </a:p>
          <a:p>
            <a:r>
              <a:rPr lang="tr-TR" sz="2200" dirty="0"/>
              <a:t>B hücre düzelmesinde gecikme:</a:t>
            </a:r>
          </a:p>
          <a:p>
            <a:pPr lvl="1"/>
            <a:r>
              <a:rPr lang="tr-TR" sz="2000" dirty="0" err="1"/>
              <a:t>Rituximab</a:t>
            </a:r>
            <a:r>
              <a:rPr lang="tr-TR" sz="2000" dirty="0"/>
              <a:t> gibi ilaçların kullanımı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Enfeksiyon riskinin arttığı dönemler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67042" y="2357431"/>
            <a:ext cx="6572296" cy="245428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+mj-lt"/>
              </a:rPr>
              <a:t>Derin </a:t>
            </a:r>
            <a:r>
              <a:rPr lang="tr-TR" sz="2400" dirty="0" err="1">
                <a:latin typeface="+mj-lt"/>
              </a:rPr>
              <a:t>nötropeni</a:t>
            </a:r>
            <a:r>
              <a:rPr lang="tr-TR" sz="2400" dirty="0">
                <a:latin typeface="+mj-lt"/>
              </a:rPr>
              <a:t> dönemi </a:t>
            </a:r>
          </a:p>
          <a:p>
            <a:pPr lvl="1"/>
            <a:r>
              <a:rPr lang="tr-TR" dirty="0">
                <a:latin typeface="+mj-lt"/>
              </a:rPr>
              <a:t>(mutlak </a:t>
            </a:r>
            <a:r>
              <a:rPr lang="tr-TR" dirty="0" err="1">
                <a:latin typeface="+mj-lt"/>
              </a:rPr>
              <a:t>nötrofil</a:t>
            </a:r>
            <a:r>
              <a:rPr lang="tr-TR" dirty="0">
                <a:latin typeface="+mj-lt"/>
              </a:rPr>
              <a:t> sayısı ≤100) </a:t>
            </a:r>
          </a:p>
          <a:p>
            <a:pPr>
              <a:buNone/>
            </a:pPr>
            <a:r>
              <a:rPr lang="tr-TR" sz="2400" dirty="0">
                <a:latin typeface="+mj-lt"/>
              </a:rPr>
              <a:t>ve/veya</a:t>
            </a:r>
          </a:p>
          <a:p>
            <a:r>
              <a:rPr lang="tr-TR" sz="2400" dirty="0" err="1">
                <a:latin typeface="+mj-lt"/>
              </a:rPr>
              <a:t>Lenfopenik</a:t>
            </a:r>
            <a:r>
              <a:rPr lang="tr-TR" sz="2400" dirty="0">
                <a:latin typeface="+mj-lt"/>
              </a:rPr>
              <a:t> dönem </a:t>
            </a:r>
          </a:p>
          <a:p>
            <a:pPr lvl="1"/>
            <a:r>
              <a:rPr lang="tr-TR" dirty="0">
                <a:latin typeface="+mj-lt"/>
              </a:rPr>
              <a:t>(mutlak lenfosit sayısı ≤300) 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5538" y="285728"/>
            <a:ext cx="69294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556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928670"/>
            <a:ext cx="678661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14" y="357167"/>
            <a:ext cx="792958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60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Risk Grupları</a:t>
            </a:r>
          </a:p>
        </p:txBody>
      </p:sp>
      <p:pic>
        <p:nvPicPr>
          <p:cNvPr id="1026" name="Picture 2" descr="C:\Users\xxxx\Desktop\Ekran Alıntısı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1" y="1500174"/>
            <a:ext cx="657229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C:\Users\xxxx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0"/>
            <a:ext cx="7929618" cy="2143116"/>
          </a:xfrm>
          <a:prstGeom prst="rect">
            <a:avLst/>
          </a:prstGeom>
          <a:noFill/>
        </p:spPr>
      </p:pic>
      <p:pic>
        <p:nvPicPr>
          <p:cNvPr id="27652" name="Picture 4" descr="C:\Users\xxxx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9786" y="2214554"/>
            <a:ext cx="7786742" cy="4643446"/>
          </a:xfrm>
          <a:prstGeom prst="rect">
            <a:avLst/>
          </a:prstGeom>
          <a:noFill/>
        </p:spPr>
      </p:pic>
      <p:sp>
        <p:nvSpPr>
          <p:cNvPr id="11" name="10 Sağ Ok"/>
          <p:cNvSpPr/>
          <p:nvPr/>
        </p:nvSpPr>
        <p:spPr>
          <a:xfrm>
            <a:off x="2381224" y="3571876"/>
            <a:ext cx="2643206" cy="121444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0"/>
            <a:ext cx="4533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Enfeksiyonu  Etkileyen Faktörler 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Mikroorganizma yoğunluğu ve </a:t>
            </a:r>
            <a:r>
              <a:rPr lang="tr-TR" sz="2400" dirty="0" err="1"/>
              <a:t>virülansı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Hastanın net </a:t>
            </a:r>
            <a:r>
              <a:rPr lang="tr-TR" sz="2400" dirty="0" err="1"/>
              <a:t>immünsupresyonu</a:t>
            </a:r>
            <a:r>
              <a:rPr lang="tr-TR" sz="2400" dirty="0"/>
              <a:t> </a:t>
            </a:r>
          </a:p>
          <a:p>
            <a:pPr lvl="1"/>
            <a:r>
              <a:rPr lang="tr-TR" dirty="0"/>
              <a:t>(tipi, derecesi, hızı, süresi)</a:t>
            </a:r>
          </a:p>
          <a:p>
            <a:endParaRPr lang="tr-TR" sz="2400" dirty="0"/>
          </a:p>
          <a:p>
            <a:r>
              <a:rPr lang="tr-TR" sz="2400" dirty="0"/>
              <a:t>Doku ve/veya organ hasarının varlığı </a:t>
            </a:r>
          </a:p>
          <a:p>
            <a:pPr lvl="1"/>
            <a:r>
              <a:rPr lang="tr-TR" dirty="0"/>
              <a:t>(</a:t>
            </a:r>
            <a:r>
              <a:rPr lang="tr-TR" dirty="0" err="1"/>
              <a:t>mukozit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yetmezlik, akciğer hasarı) </a:t>
            </a:r>
          </a:p>
          <a:p>
            <a:r>
              <a:rPr lang="tr-TR" sz="2400" dirty="0"/>
              <a:t>Santral </a:t>
            </a:r>
            <a:r>
              <a:rPr lang="tr-TR" sz="2400" dirty="0" err="1"/>
              <a:t>venöz</a:t>
            </a:r>
            <a:r>
              <a:rPr lang="tr-TR" sz="2400" dirty="0"/>
              <a:t> </a:t>
            </a:r>
            <a:r>
              <a:rPr lang="tr-TR" sz="2400" dirty="0" err="1"/>
              <a:t>kateter</a:t>
            </a:r>
            <a:r>
              <a:rPr lang="tr-TR" sz="2400" dirty="0"/>
              <a:t> kullanımı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xxxx\Desktop\Ekran Alıntıs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9" y="357166"/>
            <a:ext cx="793432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xxxx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1000108"/>
            <a:ext cx="5500726" cy="557216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453058" y="6572274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Infection and Drug Resistance 2020:13 2329–2354</a:t>
            </a:r>
            <a:endParaRPr lang="tr-TR" sz="1200" i="1" dirty="0">
              <a:solidFill>
                <a:srgbClr val="C00000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24166" y="1"/>
            <a:ext cx="6215106" cy="8265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    Hematolojik </a:t>
            </a:r>
            <a:r>
              <a:rPr lang="tr-TR" sz="28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Maligniteli</a:t>
            </a:r>
            <a:r>
              <a:rPr lang="tr-TR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 Hastalarda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İnvazif</a:t>
            </a:r>
            <a:r>
              <a:rPr lang="tr-TR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 Mantar </a:t>
            </a:r>
            <a:r>
              <a:rPr lang="tr-TR" sz="28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İnfeksiyonlarının</a:t>
            </a:r>
            <a:r>
              <a:rPr lang="tr-TR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 Kontrolü</a:t>
            </a:r>
          </a:p>
        </p:txBody>
      </p:sp>
    </p:spTree>
    <p:extLst>
      <p:ext uri="{BB962C8B-B14F-4D97-AF65-F5344CB8AC3E}">
        <p14:creationId xmlns:p14="http://schemas.microsoft.com/office/powerpoint/2010/main" val="389605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xxxx\Desktop\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46" y="428604"/>
            <a:ext cx="4929222" cy="1214446"/>
          </a:xfrm>
          <a:prstGeom prst="rect">
            <a:avLst/>
          </a:prstGeom>
          <a:noFill/>
        </p:spPr>
      </p:pic>
      <p:pic>
        <p:nvPicPr>
          <p:cNvPr id="29699" name="Picture 3" descr="C:\Users\xxxx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46" y="285729"/>
            <a:ext cx="2171700" cy="142875"/>
          </a:xfrm>
          <a:prstGeom prst="rect">
            <a:avLst/>
          </a:prstGeom>
          <a:noFill/>
        </p:spPr>
      </p:pic>
      <p:pic>
        <p:nvPicPr>
          <p:cNvPr id="29700" name="Picture 4" descr="C:\Users\xxxx\Desktop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08" y="2000240"/>
            <a:ext cx="492922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xxxx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13" y="1857364"/>
            <a:ext cx="4676775" cy="4324350"/>
          </a:xfrm>
          <a:prstGeom prst="rect">
            <a:avLst/>
          </a:prstGeom>
          <a:noFill/>
        </p:spPr>
      </p:pic>
      <p:pic>
        <p:nvPicPr>
          <p:cNvPr id="3" name="Picture 2" descr="C:\Users\xxxx\Desktop\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22" y="571480"/>
            <a:ext cx="4929222" cy="1214446"/>
          </a:xfrm>
          <a:prstGeom prst="rect">
            <a:avLst/>
          </a:prstGeom>
          <a:noFill/>
        </p:spPr>
      </p:pic>
      <p:pic>
        <p:nvPicPr>
          <p:cNvPr id="4" name="Picture 3" descr="C:\Users\xxxx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60" y="357167"/>
            <a:ext cx="2171700" cy="1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952596" y="2285992"/>
            <a:ext cx="8229600" cy="3328998"/>
          </a:xfrm>
        </p:spPr>
        <p:txBody>
          <a:bodyPr>
            <a:normAutofit/>
          </a:bodyPr>
          <a:lstStyle/>
          <a:p>
            <a:r>
              <a:rPr lang="tr-TR" dirty="0" err="1"/>
              <a:t>Kandidemi</a:t>
            </a:r>
            <a:r>
              <a:rPr lang="tr-TR" dirty="0"/>
              <a:t> oranları azalmakta</a:t>
            </a:r>
          </a:p>
          <a:p>
            <a:r>
              <a:rPr lang="tr-TR" dirty="0"/>
              <a:t>En çok izole edilen mantar </a:t>
            </a:r>
            <a:r>
              <a:rPr lang="tr-TR" i="1" dirty="0" err="1"/>
              <a:t>Aspergillus</a:t>
            </a:r>
            <a:r>
              <a:rPr lang="tr-TR" i="1" dirty="0"/>
              <a:t> </a:t>
            </a:r>
            <a:r>
              <a:rPr lang="tr-TR" i="1" dirty="0" err="1"/>
              <a:t>fumigatus</a:t>
            </a:r>
            <a:endParaRPr lang="tr-TR" i="1" dirty="0"/>
          </a:p>
          <a:p>
            <a:r>
              <a:rPr lang="tr-TR" i="1" dirty="0" err="1"/>
              <a:t>Aspergillus</a:t>
            </a:r>
            <a:r>
              <a:rPr lang="tr-TR" i="1" dirty="0"/>
              <a:t> </a:t>
            </a:r>
            <a:r>
              <a:rPr lang="tr-TR" i="1" dirty="0" err="1"/>
              <a:t>niger</a:t>
            </a:r>
            <a:endParaRPr lang="tr-TR" i="1" dirty="0"/>
          </a:p>
          <a:p>
            <a:r>
              <a:rPr lang="tr-TR" i="1" dirty="0" err="1"/>
              <a:t>Aspergillus</a:t>
            </a:r>
            <a:r>
              <a:rPr lang="tr-TR" i="1" dirty="0"/>
              <a:t> </a:t>
            </a:r>
            <a:r>
              <a:rPr lang="tr-TR" i="1" dirty="0" err="1"/>
              <a:t>terreus</a:t>
            </a:r>
            <a:endParaRPr lang="tr-TR" i="1" dirty="0"/>
          </a:p>
          <a:p>
            <a:r>
              <a:rPr lang="tr-TR" i="1" dirty="0" err="1"/>
              <a:t>Aspergillus</a:t>
            </a:r>
            <a:r>
              <a:rPr lang="tr-TR" i="1" dirty="0"/>
              <a:t> </a:t>
            </a:r>
            <a:r>
              <a:rPr lang="tr-TR" i="1" dirty="0" err="1"/>
              <a:t>flavus</a:t>
            </a:r>
            <a:endParaRPr lang="tr-TR" dirty="0"/>
          </a:p>
        </p:txBody>
      </p:sp>
      <p:pic>
        <p:nvPicPr>
          <p:cNvPr id="106501" name="Picture 5" descr="C:\Users\xxxx\Desktop\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274639"/>
            <a:ext cx="8215370" cy="1928825"/>
          </a:xfrm>
          <a:prstGeom prst="rect">
            <a:avLst/>
          </a:prstGeom>
          <a:noFill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B9B9F8F-BADB-9AC0-E8FB-6D39FFDEEDDC}"/>
              </a:ext>
            </a:extLst>
          </p:cNvPr>
          <p:cNvSpPr txBox="1"/>
          <p:nvPr/>
        </p:nvSpPr>
        <p:spPr>
          <a:xfrm>
            <a:off x="4727848" y="5877273"/>
            <a:ext cx="4572000" cy="276999"/>
          </a:xfrm>
          <a:prstGeom prst="rect">
            <a:avLst/>
          </a:prstGeom>
          <a:solidFill>
            <a:srgbClr val="D7E6FF"/>
          </a:solidFill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  <a:latin typeface="+mj-lt"/>
              </a:rPr>
              <a:t>J. </a:t>
            </a:r>
            <a:r>
              <a:rPr lang="tr-TR" sz="1200" dirty="0" err="1">
                <a:solidFill>
                  <a:srgbClr val="C00000"/>
                </a:solidFill>
                <a:latin typeface="+mj-lt"/>
              </a:rPr>
              <a:t>Fungi</a:t>
            </a:r>
            <a:r>
              <a:rPr lang="tr-TR" sz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1200" b="1" dirty="0">
                <a:solidFill>
                  <a:srgbClr val="C00000"/>
                </a:solidFill>
                <a:latin typeface="+mj-lt"/>
              </a:rPr>
              <a:t>2021</a:t>
            </a:r>
            <a:r>
              <a:rPr lang="tr-TR" sz="1200" dirty="0">
                <a:solidFill>
                  <a:srgbClr val="C00000"/>
                </a:solidFill>
                <a:latin typeface="+mj-lt"/>
              </a:rPr>
              <a:t>,7,848.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4" name="Picture 2" descr="C:\Users\xxxx\Desktop\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0864" y="1064712"/>
            <a:ext cx="6710272" cy="519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1138" name="Picture 2" descr="C:\Users\xxxx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3" y="0"/>
            <a:ext cx="7143801" cy="1857364"/>
          </a:xfrm>
          <a:prstGeom prst="rect">
            <a:avLst/>
          </a:prstGeom>
          <a:noFill/>
        </p:spPr>
      </p:pic>
      <p:pic>
        <p:nvPicPr>
          <p:cNvPr id="91139" name="Picture 3" descr="C:\Users\xxxx\Desktop\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24035" y="2143117"/>
            <a:ext cx="8220075" cy="4500593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5953124" y="2071678"/>
            <a:ext cx="335758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166910" y="3429000"/>
            <a:ext cx="5643602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22" name="Picture 2" descr="C:\Users\xxxx\Desktop\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5472" y="0"/>
            <a:ext cx="8072494" cy="6858000"/>
          </a:xfrm>
          <a:prstGeom prst="rect">
            <a:avLst/>
          </a:prstGeom>
          <a:noFill/>
        </p:spPr>
      </p:pic>
      <p:pic>
        <p:nvPicPr>
          <p:cNvPr id="184324" name="Picture 4" descr="C:\Users\xxxx\Desktop\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0" y="1214422"/>
            <a:ext cx="8001056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  <a:latin typeface="+mn-lt"/>
              </a:rPr>
              <a:t>Sekonder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+mn-lt"/>
              </a:rPr>
              <a:t>Profilaksi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Önceden başarılı olarak tedavi edilmiş İA öyküsü</a:t>
            </a:r>
          </a:p>
          <a:p>
            <a:pPr>
              <a:buNone/>
            </a:pPr>
            <a:r>
              <a:rPr lang="tr-TR" sz="2400" dirty="0">
                <a:solidFill>
                  <a:srgbClr val="C00000"/>
                </a:solidFill>
              </a:rPr>
              <a:t>✚</a:t>
            </a:r>
            <a:r>
              <a:rPr lang="tr-TR" sz="2400" dirty="0"/>
              <a:t> </a:t>
            </a:r>
          </a:p>
          <a:p>
            <a:r>
              <a:rPr lang="tr-TR" sz="2400" dirty="0"/>
              <a:t>Takip eden bir </a:t>
            </a:r>
            <a:r>
              <a:rPr lang="tr-TR" sz="2400" dirty="0" err="1"/>
              <a:t>immunosupresyon</a:t>
            </a:r>
            <a:r>
              <a:rPr lang="tr-TR" sz="2400" dirty="0"/>
              <a:t> riski</a:t>
            </a:r>
          </a:p>
          <a:p>
            <a:pPr lvl="1"/>
            <a:r>
              <a:rPr lang="tr-TR" dirty="0" err="1"/>
              <a:t>Allojeneik</a:t>
            </a:r>
            <a:r>
              <a:rPr lang="tr-TR" dirty="0"/>
              <a:t> HSCT ( erken faz ), </a:t>
            </a:r>
            <a:r>
              <a:rPr lang="tr-TR" dirty="0" err="1"/>
              <a:t>otolog</a:t>
            </a:r>
            <a:r>
              <a:rPr lang="tr-TR" dirty="0"/>
              <a:t> HSCT</a:t>
            </a:r>
          </a:p>
          <a:p>
            <a:pPr lvl="1"/>
            <a:r>
              <a:rPr lang="tr-TR" dirty="0"/>
              <a:t>Ağır </a:t>
            </a:r>
            <a:r>
              <a:rPr lang="tr-TR" dirty="0" err="1"/>
              <a:t>nötropeniye</a:t>
            </a:r>
            <a:r>
              <a:rPr lang="tr-TR" dirty="0"/>
              <a:t> yol açacak kemoterapi</a:t>
            </a:r>
          </a:p>
          <a:p>
            <a:pPr lvl="2"/>
            <a:r>
              <a:rPr lang="tr-TR" dirty="0"/>
              <a:t> ( &lt; 500/Ml ve en az 7 gün sürecek )</a:t>
            </a:r>
          </a:p>
          <a:p>
            <a:pPr lvl="1"/>
            <a:r>
              <a:rPr lang="tr-TR" dirty="0"/>
              <a:t> Yoğun kronik GVHD</a:t>
            </a:r>
          </a:p>
          <a:p>
            <a:r>
              <a:rPr lang="tr-TR" sz="2400" dirty="0"/>
              <a:t> T hücre </a:t>
            </a:r>
            <a:r>
              <a:rPr lang="tr-TR" sz="2400" dirty="0" err="1"/>
              <a:t>supresyon</a:t>
            </a:r>
            <a:r>
              <a:rPr lang="tr-TR" sz="2400" dirty="0"/>
              <a:t> tedavisi ( </a:t>
            </a:r>
            <a:r>
              <a:rPr lang="tr-TR" sz="2400" dirty="0" err="1"/>
              <a:t>steroid</a:t>
            </a:r>
            <a:r>
              <a:rPr lang="tr-TR" sz="2400" dirty="0"/>
              <a:t> )</a:t>
            </a:r>
            <a:r>
              <a:rPr lang="tr-TR" sz="2400" b="1" dirty="0"/>
              <a:t> </a:t>
            </a:r>
          </a:p>
          <a:p>
            <a:endParaRPr lang="tr-TR" sz="2400" b="1" dirty="0"/>
          </a:p>
          <a:p>
            <a:r>
              <a:rPr lang="tr-TR" sz="2400" dirty="0"/>
              <a:t>Küf aktif </a:t>
            </a:r>
            <a:r>
              <a:rPr lang="tr-TR" sz="2400" dirty="0" err="1"/>
              <a:t>sekonder</a:t>
            </a:r>
            <a:r>
              <a:rPr lang="tr-TR" sz="2400" dirty="0"/>
              <a:t> </a:t>
            </a:r>
            <a:r>
              <a:rPr lang="tr-TR" sz="2400" dirty="0" err="1"/>
              <a:t>profilaksi</a:t>
            </a:r>
            <a:r>
              <a:rPr lang="tr-TR" sz="2400" dirty="0"/>
              <a:t> tüm </a:t>
            </a:r>
            <a:r>
              <a:rPr lang="tr-TR" sz="2400" dirty="0" err="1"/>
              <a:t>immunsupresyon</a:t>
            </a:r>
            <a:endParaRPr lang="tr-TR" sz="2400" dirty="0"/>
          </a:p>
          <a:p>
            <a:pPr>
              <a:buNone/>
            </a:pPr>
            <a:r>
              <a:rPr lang="tr-TR" sz="2400" dirty="0"/>
              <a:t>     periyodu boyunca devam etmeli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0226" name="Picture 2" descr="C:\Users\xxxx\Desktop\sekonder p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8349" y="1643050"/>
            <a:ext cx="7715303" cy="485778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452662" y="3071810"/>
            <a:ext cx="2500330" cy="128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024430" y="3071810"/>
            <a:ext cx="1928826" cy="1000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0227" name="Picture 3" descr="C:\Users\xxxx\Desktop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285728"/>
            <a:ext cx="7572428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1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>
            <a:extLst>
              <a:ext uri="{FF2B5EF4-FFF2-40B4-BE49-F238E27FC236}">
                <a16:creationId xmlns:a16="http://schemas.microsoft.com/office/drawing/2014/main" id="{B2F2A26D-310A-70DC-04B6-F6B64657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2530" name="2 İçerik Yer Tutucusu">
            <a:extLst>
              <a:ext uri="{FF2B5EF4-FFF2-40B4-BE49-F238E27FC236}">
                <a16:creationId xmlns:a16="http://schemas.microsoft.com/office/drawing/2014/main" id="{6FB97691-4CE5-ECD0-E420-51379A73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2531" name="Picture 2" descr="C:\Users\xxxx\Desktop\Ekran Alıntısı.JPG">
            <a:extLst>
              <a:ext uri="{FF2B5EF4-FFF2-40B4-BE49-F238E27FC236}">
                <a16:creationId xmlns:a16="http://schemas.microsoft.com/office/drawing/2014/main" id="{EEF41955-B652-5D60-3C48-F6FA7D5D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"/>
            <a:ext cx="8858250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>
            <a:extLst>
              <a:ext uri="{FF2B5EF4-FFF2-40B4-BE49-F238E27FC236}">
                <a16:creationId xmlns:a16="http://schemas.microsoft.com/office/drawing/2014/main" id="{1501D757-8FD4-F5C8-7EDF-BA3A6523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3554" name="2 İçerik Yer Tutucusu">
            <a:extLst>
              <a:ext uri="{FF2B5EF4-FFF2-40B4-BE49-F238E27FC236}">
                <a16:creationId xmlns:a16="http://schemas.microsoft.com/office/drawing/2014/main" id="{BA14F7BE-303C-8BCB-B0D0-E83EFF38C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3555" name="Picture 2" descr="C:\Users\xxxx\Desktop\Ekran Alıntısı.JPG">
            <a:extLst>
              <a:ext uri="{FF2B5EF4-FFF2-40B4-BE49-F238E27FC236}">
                <a16:creationId xmlns:a16="http://schemas.microsoft.com/office/drawing/2014/main" id="{247EEC83-0726-B917-3B2A-CD26D80B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57189"/>
            <a:ext cx="8429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>
            <a:extLst>
              <a:ext uri="{FF2B5EF4-FFF2-40B4-BE49-F238E27FC236}">
                <a16:creationId xmlns:a16="http://schemas.microsoft.com/office/drawing/2014/main" id="{9038ED5F-D46D-2255-0B05-F06BE695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4338" name="2 İçerik Yer Tutucusu">
            <a:extLst>
              <a:ext uri="{FF2B5EF4-FFF2-40B4-BE49-F238E27FC236}">
                <a16:creationId xmlns:a16="http://schemas.microsoft.com/office/drawing/2014/main" id="{B3DCDCD7-FB4E-0F11-BAD7-3BD445AB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4339" name="Picture 2" descr="C:\Users\xxxx\Desktop\Ekran Alıntısı.JPG">
            <a:extLst>
              <a:ext uri="{FF2B5EF4-FFF2-40B4-BE49-F238E27FC236}">
                <a16:creationId xmlns:a16="http://schemas.microsoft.com/office/drawing/2014/main" id="{7BB18BD4-CB90-18C5-91B5-E69D8FA7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53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Başlık">
            <a:extLst>
              <a:ext uri="{FF2B5EF4-FFF2-40B4-BE49-F238E27FC236}">
                <a16:creationId xmlns:a16="http://schemas.microsoft.com/office/drawing/2014/main" id="{B0CF4F3C-20F3-6D3E-AE9B-6DCB1E5E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3794" name="2 İçerik Yer Tutucusu">
            <a:extLst>
              <a:ext uri="{FF2B5EF4-FFF2-40B4-BE49-F238E27FC236}">
                <a16:creationId xmlns:a16="http://schemas.microsoft.com/office/drawing/2014/main" id="{EC32A321-9628-180E-A566-3A8F6312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3795" name="Picture 2" descr="C:\Users\xxxx\Desktop\Ekran Alıntısı.JPG">
            <a:extLst>
              <a:ext uri="{FF2B5EF4-FFF2-40B4-BE49-F238E27FC236}">
                <a16:creationId xmlns:a16="http://schemas.microsoft.com/office/drawing/2014/main" id="{186C42E3-8FFF-E54E-B0D3-929C65596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00063"/>
            <a:ext cx="85010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>
            <a:extLst>
              <a:ext uri="{FF2B5EF4-FFF2-40B4-BE49-F238E27FC236}">
                <a16:creationId xmlns:a16="http://schemas.microsoft.com/office/drawing/2014/main" id="{436003A2-15F9-2DE9-0425-7BCD19A2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4578" name="2 İçerik Yer Tutucusu">
            <a:extLst>
              <a:ext uri="{FF2B5EF4-FFF2-40B4-BE49-F238E27FC236}">
                <a16:creationId xmlns:a16="http://schemas.microsoft.com/office/drawing/2014/main" id="{F50E06C9-4958-4790-23E9-997F0931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4579" name="Picture 2" descr="C:\Users\xxxx\Desktop\Ekran Alıntısı.JPG">
            <a:extLst>
              <a:ext uri="{FF2B5EF4-FFF2-40B4-BE49-F238E27FC236}">
                <a16:creationId xmlns:a16="http://schemas.microsoft.com/office/drawing/2014/main" id="{44A68758-64BC-3B23-A211-8E8A39D5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28625"/>
            <a:ext cx="814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881818" y="6429397"/>
            <a:ext cx="33575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C00000"/>
                </a:solidFill>
              </a:rPr>
              <a:t>J.</a:t>
            </a:r>
            <a:r>
              <a:rPr lang="tr-TR" sz="1000" dirty="0" err="1">
                <a:solidFill>
                  <a:srgbClr val="C00000"/>
                </a:solidFill>
              </a:rPr>
              <a:t>Fungi</a:t>
            </a:r>
            <a:r>
              <a:rPr lang="tr-TR" sz="1000" dirty="0">
                <a:solidFill>
                  <a:srgbClr val="C00000"/>
                </a:solidFill>
              </a:rPr>
              <a:t> </a:t>
            </a:r>
            <a:r>
              <a:rPr lang="tr-TR" sz="1000" b="1" dirty="0">
                <a:solidFill>
                  <a:srgbClr val="C00000"/>
                </a:solidFill>
              </a:rPr>
              <a:t>2023, 9, 131. https://doi.org/</a:t>
            </a:r>
            <a:r>
              <a:rPr lang="tr-TR" sz="1000" dirty="0">
                <a:solidFill>
                  <a:srgbClr val="C00000"/>
                </a:solidFill>
              </a:rPr>
              <a:t>10.3390/jof9020131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1488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90466" name="Picture 2" descr="C:\Users\xxxx\Desktop\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642918"/>
            <a:ext cx="8643998" cy="494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9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card with blue triangles and text&#10;&#10;Description automatically generated">
            <a:extLst>
              <a:ext uri="{FF2B5EF4-FFF2-40B4-BE49-F238E27FC236}">
                <a16:creationId xmlns:a16="http://schemas.microsoft.com/office/drawing/2014/main" id="{EC4F89ED-76A1-0C70-DA99-767B1179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6D6F58-0EF4-F89A-B915-99132B90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2" y="457200"/>
            <a:ext cx="103818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rescription&#10;&#10;Description automatically generated">
            <a:extLst>
              <a:ext uri="{FF2B5EF4-FFF2-40B4-BE49-F238E27FC236}">
                <a16:creationId xmlns:a16="http://schemas.microsoft.com/office/drawing/2014/main" id="{3864D354-CEB8-421F-0ACB-EF316A70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5" y="457200"/>
            <a:ext cx="102919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3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A354F6D-7935-2B06-060C-D0A9A8ED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7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with information on it&#10;&#10;Description automatically generated">
            <a:extLst>
              <a:ext uri="{FF2B5EF4-FFF2-40B4-BE49-F238E27FC236}">
                <a16:creationId xmlns:a16="http://schemas.microsoft.com/office/drawing/2014/main" id="{960A3161-7E8C-FD66-8BFC-8E2DCB4A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0" y="457200"/>
            <a:ext cx="100738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7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D5A02D50-BDCA-FC99-6076-F21FED78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212"/>
            <a:ext cx="11277600" cy="57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71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A4B82443-E73D-D284-3A9B-658815AA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0" b="550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0AA0F-67DE-3E69-B756-960F89CD4C9A}"/>
              </a:ext>
            </a:extLst>
          </p:cNvPr>
          <p:cNvSpPr txBox="1"/>
          <p:nvPr/>
        </p:nvSpPr>
        <p:spPr>
          <a:xfrm>
            <a:off x="1436914" y="5557561"/>
            <a:ext cx="9535885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Posakonazol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ile</a:t>
            </a:r>
            <a:r>
              <a:rPr lang="en-US" dirty="0">
                <a:solidFill>
                  <a:schemeClr val="bg1"/>
                </a:solidFill>
              </a:rPr>
              <a:t> AFP, </a:t>
            </a:r>
            <a:r>
              <a:rPr lang="en-US" dirty="0" err="1">
                <a:solidFill>
                  <a:schemeClr val="bg1"/>
                </a:solidFill>
              </a:rPr>
              <a:t>özellikle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hastalarda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yüksek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hastalarda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AML'nin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konsolidasyon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aşamasında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düşünülebilir</a:t>
            </a:r>
            <a:r>
              <a:rPr lang="en-US" dirty="0">
                <a:solidFill>
                  <a:schemeClr val="bg1"/>
                </a:solidFill>
              </a:rPr>
              <a:t>: B </a:t>
            </a:r>
            <a:r>
              <a:rPr lang="en-US" dirty="0" err="1">
                <a:solidFill>
                  <a:schemeClr val="bg1"/>
                </a:solidFill>
              </a:rPr>
              <a:t>IIt</a:t>
            </a:r>
            <a:endParaRPr lang="en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xxxx\Desktop\Ekran Alıntıs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738189"/>
            <a:ext cx="7048500" cy="538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418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with text on it&#10;&#10;Description automatically generated">
            <a:extLst>
              <a:ext uri="{FF2B5EF4-FFF2-40B4-BE49-F238E27FC236}">
                <a16:creationId xmlns:a16="http://schemas.microsoft.com/office/drawing/2014/main" id="{A1A7C5A6-E03D-1AB9-1AD3-19A4EC26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29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4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ist of medication with black text&#10;&#10;Description automatically generated">
            <a:extLst>
              <a:ext uri="{FF2B5EF4-FFF2-40B4-BE49-F238E27FC236}">
                <a16:creationId xmlns:a16="http://schemas.microsoft.com/office/drawing/2014/main" id="{A9BB5E70-BC0E-790C-301C-D36E7532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457200"/>
            <a:ext cx="11006667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7A181-DF03-5F52-B0C9-8784A0F28F6C}"/>
              </a:ext>
            </a:extLst>
          </p:cNvPr>
          <p:cNvSpPr txBox="1"/>
          <p:nvPr/>
        </p:nvSpPr>
        <p:spPr>
          <a:xfrm>
            <a:off x="9513525" y="6444520"/>
            <a:ext cx="2677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effectLst/>
                <a:latin typeface="AdvOT3b30f6db.B"/>
              </a:rPr>
              <a:t>www.nature.com</a:t>
            </a:r>
            <a:r>
              <a:rPr lang="en-US" sz="1800" dirty="0">
                <a:solidFill>
                  <a:schemeClr val="bg1"/>
                </a:solidFill>
                <a:effectLst/>
                <a:latin typeface="AdvOT3b30f6db.B"/>
              </a:rPr>
              <a:t>/leu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39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DBAF793F-FB15-ABC9-DCC7-B3397198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7" y="457200"/>
            <a:ext cx="10116765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8C2FE-0BFB-A541-74B8-12E8D4F3A98D}"/>
              </a:ext>
            </a:extLst>
          </p:cNvPr>
          <p:cNvSpPr txBox="1"/>
          <p:nvPr/>
        </p:nvSpPr>
        <p:spPr>
          <a:xfrm>
            <a:off x="1167863" y="3769418"/>
            <a:ext cx="9855508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Küf-aktif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azol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vorikonazol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posakonazol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önerilmemektedir</a:t>
            </a:r>
            <a:r>
              <a:rPr lang="en-US" dirty="0">
                <a:solidFill>
                  <a:schemeClr val="bg1"/>
                </a:solidFill>
              </a:rPr>
              <a:t> (Vinca </a:t>
            </a:r>
            <a:r>
              <a:rPr lang="en-US" dirty="0" err="1">
                <a:solidFill>
                  <a:schemeClr val="bg1"/>
                </a:solidFill>
              </a:rPr>
              <a:t>alkaloidleriyle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tehlikeli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etkileşimler</a:t>
            </a:r>
            <a:r>
              <a:rPr lang="en-US" dirty="0">
                <a:solidFill>
                  <a:schemeClr val="bg1"/>
                </a:solidFill>
              </a:rPr>
              <a:t>). D II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Flukonazol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isavukonazolün</a:t>
            </a:r>
            <a:r>
              <a:rPr lang="en-US" dirty="0">
                <a:solidFill>
                  <a:schemeClr val="bg1"/>
                </a:solidFill>
              </a:rPr>
              <a:t> maya </a:t>
            </a:r>
            <a:r>
              <a:rPr lang="en-US" dirty="0" err="1">
                <a:solidFill>
                  <a:schemeClr val="bg1"/>
                </a:solidFill>
              </a:rPr>
              <a:t>enfeksiyonunu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önlemek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(C III)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Alternatif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küf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önleyici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profilaksi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örn</a:t>
            </a:r>
            <a:r>
              <a:rPr lang="en-US" dirty="0">
                <a:solidFill>
                  <a:schemeClr val="bg1"/>
                </a:solidFill>
              </a:rPr>
              <a:t>. L-AMB, </a:t>
            </a:r>
            <a:r>
              <a:rPr lang="en-US" dirty="0" err="1">
                <a:solidFill>
                  <a:schemeClr val="bg1"/>
                </a:solidFill>
              </a:rPr>
              <a:t>ekinokandinler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yüksek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riskli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hastalarda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düşünülebilir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indüksiyon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kemoterapisi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nötropeni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ancak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hiçbir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fayda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gösterilmemiştir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TKI'lerle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tedavi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edilen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hastalar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profilaksi</a:t>
            </a:r>
            <a:r>
              <a:rPr lang="en-US" dirty="0">
                <a:solidFill>
                  <a:schemeClr val="bg1"/>
                </a:solidFill>
              </a:rPr>
              <a:t> yok (D III)</a:t>
            </a:r>
            <a:endParaRPr lang="en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checklist&#10;&#10;Description automatically generated">
            <a:extLst>
              <a:ext uri="{FF2B5EF4-FFF2-40B4-BE49-F238E27FC236}">
                <a16:creationId xmlns:a16="http://schemas.microsoft.com/office/drawing/2014/main" id="{130D4303-AD36-D5E0-FBE5-76740C2C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4" b="68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F8382-4715-1BCA-BD38-52C35A7F53FF}"/>
              </a:ext>
            </a:extLst>
          </p:cNvPr>
          <p:cNvSpPr txBox="1"/>
          <p:nvPr/>
        </p:nvSpPr>
        <p:spPr>
          <a:xfrm>
            <a:off x="957942" y="5431411"/>
            <a:ext cx="1000034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 </a:t>
            </a:r>
            <a:r>
              <a:rPr lang="en-US" dirty="0" err="1">
                <a:solidFill>
                  <a:schemeClr val="bg1"/>
                </a:solidFill>
              </a:rPr>
              <a:t>profilaksisi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önerilmez</a:t>
            </a:r>
            <a:r>
              <a:rPr lang="en-US" dirty="0">
                <a:solidFill>
                  <a:schemeClr val="bg1"/>
                </a:solidFill>
              </a:rPr>
              <a:t> (D III) </a:t>
            </a:r>
            <a:r>
              <a:rPr lang="en-US" dirty="0" err="1">
                <a:solidFill>
                  <a:schemeClr val="bg1"/>
                </a:solidFill>
              </a:rPr>
              <a:t>ancak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dirençli</a:t>
            </a:r>
            <a:r>
              <a:rPr lang="en-US" dirty="0">
                <a:solidFill>
                  <a:schemeClr val="bg1"/>
                </a:solidFill>
              </a:rPr>
              <a:t> KLL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nötropeni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BTKI </a:t>
            </a:r>
            <a:r>
              <a:rPr lang="en-US" dirty="0" err="1">
                <a:solidFill>
                  <a:schemeClr val="bg1"/>
                </a:solidFill>
              </a:rPr>
              <a:t>tedavisi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seçilmiş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vakalarda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düşünülebilir</a:t>
            </a:r>
            <a:r>
              <a:rPr lang="en-US" dirty="0">
                <a:solidFill>
                  <a:schemeClr val="bg1"/>
                </a:solidFill>
              </a:rPr>
              <a:t> (C II).</a:t>
            </a:r>
            <a:endParaRPr lang="en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0E66E15B-562D-1AE0-51E2-A87E292F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2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AC7BE-D973-D465-AF3F-D72C73A48096}"/>
              </a:ext>
            </a:extLst>
          </p:cNvPr>
          <p:cNvSpPr txBox="1"/>
          <p:nvPr/>
        </p:nvSpPr>
        <p:spPr>
          <a:xfrm>
            <a:off x="855960" y="5431411"/>
            <a:ext cx="1023295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 </a:t>
            </a:r>
            <a:r>
              <a:rPr lang="en-US" dirty="0" err="1">
                <a:solidFill>
                  <a:schemeClr val="bg1"/>
                </a:solidFill>
              </a:rPr>
              <a:t>profilaksisi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önerilmez</a:t>
            </a:r>
            <a:r>
              <a:rPr lang="en-US" dirty="0">
                <a:solidFill>
                  <a:schemeClr val="bg1"/>
                </a:solidFill>
              </a:rPr>
              <a:t> (D II). </a:t>
            </a:r>
            <a:r>
              <a:rPr lang="en-US" dirty="0" err="1">
                <a:solidFill>
                  <a:schemeClr val="bg1"/>
                </a:solidFill>
              </a:rPr>
              <a:t>Refrakter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lenfoma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nötropeni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yüksek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steroidler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BTKis </a:t>
            </a:r>
            <a:r>
              <a:rPr lang="en-US" dirty="0" err="1">
                <a:solidFill>
                  <a:schemeClr val="bg1"/>
                </a:solidFill>
              </a:rPr>
              <a:t>tedavisi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tekrarlanan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yoğun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kemoterapileri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seçilmiş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hastalarda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düşünülebilir</a:t>
            </a:r>
            <a:r>
              <a:rPr lang="en-US" dirty="0">
                <a:solidFill>
                  <a:schemeClr val="bg1"/>
                </a:solidFill>
              </a:rPr>
              <a:t> (C II)</a:t>
            </a:r>
            <a:endParaRPr lang="en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97D0310C-06F0-141E-8683-A351A8E0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7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8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D3B2D978-C992-5637-9BAA-D3DB4B3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7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EAC8EC57-3FEF-F4E9-94B4-65CAEFD8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527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7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cell&#10;&#10;Description automatically generated">
            <a:extLst>
              <a:ext uri="{FF2B5EF4-FFF2-40B4-BE49-F238E27FC236}">
                <a16:creationId xmlns:a16="http://schemas.microsoft.com/office/drawing/2014/main" id="{D0BA9828-1BAD-35E4-67A4-0447A355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457200"/>
            <a:ext cx="10160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creen&#10;&#10;Description automatically generated">
            <a:extLst>
              <a:ext uri="{FF2B5EF4-FFF2-40B4-BE49-F238E27FC236}">
                <a16:creationId xmlns:a16="http://schemas.microsoft.com/office/drawing/2014/main" id="{01157870-DF19-529B-98C1-C75E0683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7" b="5154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5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5" name="Picture 1" descr="C:\Users\xxxx\Desktop\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1685" y="1127342"/>
            <a:ext cx="6708630" cy="504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83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9330" name="Picture 2" descr="C:\Users\xxxx\Desktop\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6525" y="901874"/>
            <a:ext cx="6838950" cy="537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64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D3C189-196F-3341-DE66-02A69884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9" y="188686"/>
            <a:ext cx="927462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xxxx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285728"/>
            <a:ext cx="7334250" cy="6143668"/>
          </a:xfrm>
          <a:prstGeom prst="rect">
            <a:avLst/>
          </a:prstGeom>
          <a:noFill/>
        </p:spPr>
      </p:pic>
      <p:pic>
        <p:nvPicPr>
          <p:cNvPr id="3" name="Picture 3" descr="C:\Users\xxxx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12" y="6500835"/>
            <a:ext cx="2171700" cy="14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10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Enfeksiyonların ortaya çıkış periyotları-1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Engrafman öncesi</a:t>
            </a:r>
          </a:p>
          <a:p>
            <a:pPr lvl="1"/>
            <a:r>
              <a:rPr lang="tr-TR" dirty="0"/>
              <a:t> &lt; 30 gün</a:t>
            </a:r>
          </a:p>
          <a:p>
            <a:endParaRPr lang="tr-TR" sz="2400" dirty="0"/>
          </a:p>
          <a:p>
            <a:r>
              <a:rPr lang="tr-TR" sz="2400" dirty="0"/>
              <a:t>Erken </a:t>
            </a:r>
            <a:r>
              <a:rPr lang="tr-TR" sz="2400" dirty="0" err="1"/>
              <a:t>engrafman</a:t>
            </a:r>
            <a:r>
              <a:rPr lang="tr-TR" sz="2400" dirty="0"/>
              <a:t> sonrası </a:t>
            </a:r>
          </a:p>
          <a:p>
            <a:pPr lvl="1"/>
            <a:r>
              <a:rPr lang="tr-TR" dirty="0"/>
              <a:t>30-100 gün</a:t>
            </a:r>
          </a:p>
          <a:p>
            <a:endParaRPr lang="tr-TR" sz="2400" dirty="0"/>
          </a:p>
          <a:p>
            <a:r>
              <a:rPr lang="tr-TR" sz="2400" dirty="0"/>
              <a:t>Geç </a:t>
            </a:r>
            <a:r>
              <a:rPr lang="tr-TR" sz="2400" dirty="0" err="1"/>
              <a:t>engrafman</a:t>
            </a:r>
            <a:r>
              <a:rPr lang="tr-TR" sz="2400" dirty="0"/>
              <a:t> sonrası </a:t>
            </a:r>
          </a:p>
          <a:p>
            <a:pPr lvl="1"/>
            <a:r>
              <a:rPr lang="tr-TR" dirty="0"/>
              <a:t>&gt;100 gün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463</Words>
  <Application>Microsoft Macintosh PowerPoint</Application>
  <PresentationFormat>Widescreen</PresentationFormat>
  <Paragraphs>79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AdvOT3b30f6db.B</vt:lpstr>
      <vt:lpstr>Arial</vt:lpstr>
      <vt:lpstr>Calibri</vt:lpstr>
      <vt:lpstr>Calibri Light</vt:lpstr>
      <vt:lpstr>Wingdings</vt:lpstr>
      <vt:lpstr>Office Theme</vt:lpstr>
      <vt:lpstr>HSCT Alıcılarında Fungal Profilaksi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Enfeksiyonların ortaya çıkış periyotları-1</vt:lpstr>
      <vt:lpstr>Enfeksiyonların ortaya çıkış periyotları-2</vt:lpstr>
      <vt:lpstr>Enfeksiyonların ortaya çıkış periyotları-3</vt:lpstr>
      <vt:lpstr>Enfeksiyon riskinin arttığı dönemler</vt:lpstr>
      <vt:lpstr>PowerPoint Presentation</vt:lpstr>
      <vt:lpstr>PowerPoint Presentation</vt:lpstr>
      <vt:lpstr>Risk Grupları</vt:lpstr>
      <vt:lpstr>PowerPoint Presentation</vt:lpstr>
      <vt:lpstr>PowerPoint Presentation</vt:lpstr>
      <vt:lpstr>Enfeksiyonu  Etkileyen Faktörler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Sekonder Profilaksi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funda yetkin</dc:creator>
  <cp:lastModifiedBy>funda yetkin</cp:lastModifiedBy>
  <cp:revision>24</cp:revision>
  <dcterms:created xsi:type="dcterms:W3CDTF">2025-06-04T07:46:44Z</dcterms:created>
  <dcterms:modified xsi:type="dcterms:W3CDTF">2025-06-04T10:50:33Z</dcterms:modified>
</cp:coreProperties>
</file>